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  <p:sldMasterId id="2147483659" r:id="rId4"/>
    <p:sldMasterId id="2147483666" r:id="rId5"/>
    <p:sldMasterId id="2147483673" r:id="rId6"/>
    <p:sldMasterId id="2147483680" r:id="rId7"/>
    <p:sldMasterId id="2147483687" r:id="rId8"/>
  </p:sldMasterIdLst>
  <p:notesMasterIdLst>
    <p:notesMasterId r:id="rId10"/>
  </p:notesMasterIdLst>
  <p:handoutMasterIdLst>
    <p:handoutMasterId r:id="rId20"/>
  </p:handoutMasterIdLst>
  <p:sldIdLst>
    <p:sldId id="287" r:id="rId9"/>
    <p:sldId id="289" r:id="rId11"/>
    <p:sldId id="297" r:id="rId12"/>
    <p:sldId id="302" r:id="rId13"/>
    <p:sldId id="299" r:id="rId14"/>
    <p:sldId id="300" r:id="rId15"/>
    <p:sldId id="309" r:id="rId16"/>
    <p:sldId id="310" r:id="rId17"/>
    <p:sldId id="311" r:id="rId18"/>
    <p:sldId id="308" r:id="rId1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6B8"/>
    <a:srgbClr val="FF7C80"/>
    <a:srgbClr val="341223"/>
    <a:srgbClr val="FFCC99"/>
    <a:srgbClr val="140613"/>
    <a:srgbClr val="110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26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432" y="654"/>
      </p:cViewPr>
      <p:guideLst>
        <p:guide orient="horz" pos="323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AAF27-52C3-445D-BB3C-208933D48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88CC-84BF-48E8-A8D9-DD421A0C343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88CC-84BF-48E8-A8D9-DD421A0C34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097463"/>
            <a:ext cx="9144000" cy="46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E5A3-0E11-4FAA-8BD9-3A27F905941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4D1B-C286-4465-AECF-27DE75DD385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30" tIns="32463" rIns="64930" bIns="3246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325F0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52" rIns="68505" bIns="34252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78" tIns="34238" rIns="68478" bIns="34238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2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87" tIns="34243" rIns="68487" bIns="34243" rtlCol="0" anchor="ctr"/>
          <a:lstStyle/>
          <a:p>
            <a:pPr algn="ctr" defTabSz="684530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16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4" tIns="34264" rIns="68534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7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07" y="70497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70" tIns="32484" rIns="64970" bIns="32484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9" tIns="34259" rIns="68519" bIns="34259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501"/>
            <a:ext cx="275199" cy="2344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8616" y="3237461"/>
            <a:ext cx="1305385" cy="19060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6" tIns="34273" rIns="68546" bIns="34273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7" y="271728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498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9" tIns="34259" rIns="68519" bIns="34259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9" y="271730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501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7" tIns="34264" rIns="68527" bIns="34264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8" y="271729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500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3701006" y="260604"/>
            <a:ext cx="1795039" cy="358467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6" rIns="68574" bIns="34286" rtlCol="0" anchor="ctr"/>
          <a:lstStyle/>
          <a:p>
            <a:pPr algn="ctr" defTabSz="685165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155" y="271726"/>
            <a:ext cx="227886" cy="3362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595" y="70496"/>
            <a:ext cx="275199" cy="23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7" Type="http://schemas.openxmlformats.org/officeDocument/2006/relationships/theme" Target="../theme/theme4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7" Type="http://schemas.openxmlformats.org/officeDocument/2006/relationships/theme" Target="../theme/theme5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7" Type="http://schemas.openxmlformats.org/officeDocument/2006/relationships/theme" Target="../theme/theme6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7" Type="http://schemas.openxmlformats.org/officeDocument/2006/relationships/theme" Target="../theme/theme7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DD988E66-2F97-407E-879B-1C8527E9FA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188AB3C2-4627-4A96-838A-FA3A4C4EC7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6" y="274335"/>
            <a:ext cx="7886418" cy="993477"/>
          </a:xfrm>
          <a:prstGeom prst="rect">
            <a:avLst/>
          </a:prstGeom>
        </p:spPr>
        <p:txBody>
          <a:bodyPr vert="horz" lIns="64970" tIns="32484" rIns="64970" bIns="3248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6" y="1369417"/>
            <a:ext cx="7886418" cy="3263797"/>
          </a:xfrm>
          <a:prstGeom prst="rect">
            <a:avLst/>
          </a:prstGeom>
        </p:spPr>
        <p:txBody>
          <a:bodyPr vert="horz" lIns="64970" tIns="32484" rIns="64970" bIns="3248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70" tIns="32484" rIns="64970" bIns="3248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4" y="4767565"/>
            <a:ext cx="3086382" cy="273206"/>
          </a:xfrm>
          <a:prstGeom prst="rect">
            <a:avLst/>
          </a:prstGeom>
        </p:spPr>
        <p:txBody>
          <a:bodyPr vert="horz" lIns="64970" tIns="32484" rIns="64970" bIns="3248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70" tIns="32484" rIns="64970" bIns="3248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649605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9605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16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28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77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89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137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6495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098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921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4330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81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93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9055" algn="l" defTabSz="6496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7" y="274335"/>
            <a:ext cx="7886418" cy="993477"/>
          </a:xfrm>
          <a:prstGeom prst="rect">
            <a:avLst/>
          </a:prstGeom>
        </p:spPr>
        <p:txBody>
          <a:bodyPr vert="horz" lIns="64930" tIns="32463" rIns="64930" bIns="324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7" y="1369429"/>
            <a:ext cx="7886418" cy="3263797"/>
          </a:xfrm>
          <a:prstGeom prst="rect">
            <a:avLst/>
          </a:prstGeom>
        </p:spPr>
        <p:txBody>
          <a:bodyPr vert="horz" lIns="64930" tIns="32463" rIns="64930" bIns="324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6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5" y="4767565"/>
            <a:ext cx="3086382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9" y="4767565"/>
            <a:ext cx="2056836" cy="273206"/>
          </a:xfrm>
          <a:prstGeom prst="rect">
            <a:avLst/>
          </a:prstGeom>
        </p:spPr>
        <p:txBody>
          <a:bodyPr vert="horz" lIns="64930" tIns="32463" rIns="64930" bIns="3246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64897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897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04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153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01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13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62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5225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59710" indent="-162560" algn="l" defTabSz="64897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48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60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09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06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18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2665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150" algn="l" defTabSz="6489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hyperlink" Target="http://hzjy.zjhz.hrss.gov.cn/" TargetMode="External"/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b="7371"/>
          <a:stretch>
            <a:fillRect/>
          </a:stretch>
        </p:blipFill>
        <p:spPr>
          <a:xfrm rot="3832872">
            <a:off x="6793045" y="3142812"/>
            <a:ext cx="2172974" cy="2690992"/>
          </a:xfrm>
          <a:prstGeom prst="rect">
            <a:avLst/>
          </a:prstGeom>
        </p:spPr>
      </p:pic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1820563" y="1739765"/>
            <a:ext cx="5865341" cy="80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cap="all" dirty="0" smtClean="0">
                <a:solidFill>
                  <a:srgbClr val="4996B8"/>
                </a:solidFill>
                <a:latin typeface="+mn-lt"/>
                <a:ea typeface="+mn-ea"/>
                <a:cs typeface="+mn-ea"/>
                <a:sym typeface="+mn-lt"/>
              </a:rPr>
              <a:t>杭州就业网注册步骤</a:t>
            </a:r>
            <a:endParaRPr lang="zh-CN" altLang="en-US" sz="4800" cap="all" dirty="0">
              <a:solidFill>
                <a:srgbClr val="4996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78155" y="3122060"/>
            <a:ext cx="53576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aula DeAnda - Why Would I Ever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732231" y="1982579"/>
            <a:ext cx="487363" cy="48736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63746" y="3678700"/>
            <a:ext cx="3833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>
                <a:cs typeface="+mn-ea"/>
                <a:sym typeface="+mn-lt"/>
              </a:rPr>
              <a:t>2017</a:t>
            </a:r>
            <a:r>
              <a:rPr lang="zh-CN" altLang="en-US" sz="1600" dirty="0" smtClean="0">
                <a:cs typeface="+mn-ea"/>
                <a:sym typeface="+mn-lt"/>
              </a:rPr>
              <a:t>年</a:t>
            </a:r>
            <a:r>
              <a:rPr lang="en-US" altLang="zh-CN" sz="1600" dirty="0" smtClean="0">
                <a:cs typeface="+mn-ea"/>
                <a:sym typeface="+mn-lt"/>
              </a:rPr>
              <a:t>11</a:t>
            </a:r>
            <a:r>
              <a:rPr lang="zh-CN" altLang="en-US" sz="1600" dirty="0" smtClean="0">
                <a:cs typeface="+mn-ea"/>
                <a:sym typeface="+mn-lt"/>
              </a:rPr>
              <a:t>月         淳安县就业管理服务处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7481" y="2398078"/>
            <a:ext cx="6557319" cy="507831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注册完成后，我们会在三个工作日内审核，审核通过后可用注册时的用户名和密码登陆杭州就业网。</a:t>
            </a:r>
            <a:endParaRPr lang="zh-CN" alt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183274" y="3294267"/>
            <a:ext cx="2165978" cy="300082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有问题请联系：</a:t>
            </a:r>
            <a:r>
              <a:rPr lang="en-US" altLang="zh-CN" dirty="0" smtClean="0"/>
              <a:t>64836983</a:t>
            </a:r>
            <a:endParaRPr lang="zh-CN" altLang="en-US" dirty="0" smtClean="0"/>
          </a:p>
        </p:txBody>
      </p:sp>
      <p:pic>
        <p:nvPicPr>
          <p:cNvPr id="13" name="图片 12" descr="QQ截图20171113110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51" y="807180"/>
            <a:ext cx="4267200" cy="130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6907992" y="0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173185" y="1237462"/>
              <a:ext cx="633804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ko-KR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cs typeface="+mn-ea"/>
                  <a:sym typeface="+mn-lt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104491" y="1254969"/>
            <a:ext cx="3296356" cy="80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75" tIns="32487" rIns="64975" bIns="324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CONTRACTED WIND POWERPOINT TEMPLATE DESIGNS CONTRACTED WIND TE DESIGNS CONTRACTED WIND POWERPOINT TEMPLATE DESIGNS CONTRACTED WIN POWERPOINT TEMPLATE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8" descr="输入网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0" y="629165"/>
            <a:ext cx="9045770" cy="45143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4590" y="1259305"/>
            <a:ext cx="2221831" cy="923330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、在地址栏输入网址：</a:t>
            </a:r>
            <a:r>
              <a:rPr lang="en-US" altLang="zh-CN" dirty="0" smtClean="0">
                <a:hlinkClick r:id="rId4"/>
              </a:rPr>
              <a:t>http://hzjy.zjhz.hrss.gov.cn/</a:t>
            </a:r>
            <a:r>
              <a:rPr lang="zh-CN" altLang="en-US" dirty="0" smtClean="0"/>
              <a:t>或百度搜索“杭州就业网”</a:t>
            </a:r>
            <a:endParaRPr lang="en-US" altLang="zh-CN" dirty="0" smtClean="0">
              <a:hlinkClick r:id="rId4"/>
            </a:endParaRPr>
          </a:p>
          <a:p>
            <a:endParaRPr lang="zh-CN" altLang="en-US" dirty="0"/>
          </a:p>
        </p:txBody>
      </p:sp>
      <p:cxnSp>
        <p:nvCxnSpPr>
          <p:cNvPr id="22" name="直接箭头连接符 21"/>
          <p:cNvCxnSpPr/>
          <p:nvPr/>
        </p:nvCxnSpPr>
        <p:spPr>
          <a:xfrm rot="5400000" flipH="1" flipV="1">
            <a:off x="1435768" y="938464"/>
            <a:ext cx="320842" cy="2727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60450" y="2430145"/>
            <a:ext cx="1433830" cy="311785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en-US" dirty="0" smtClean="0"/>
              <a:t>点击“单位”</a:t>
            </a:r>
            <a:endParaRPr lang="zh-CN" altLang="en-US" dirty="0" smtClean="0"/>
          </a:p>
        </p:txBody>
      </p:sp>
      <p:cxnSp>
        <p:nvCxnSpPr>
          <p:cNvPr id="25" name="直接箭头连接符 24"/>
          <p:cNvCxnSpPr>
            <a:stCxn id="23" idx="3"/>
          </p:cNvCxnSpPr>
          <p:nvPr/>
        </p:nvCxnSpPr>
        <p:spPr>
          <a:xfrm>
            <a:off x="2494548" y="2586135"/>
            <a:ext cx="561473" cy="1948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1122947" y="697832"/>
            <a:ext cx="1411706" cy="23261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2855495" y="2791326"/>
            <a:ext cx="786063" cy="24865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6907992" y="0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173185" y="1237462"/>
              <a:ext cx="633804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cs typeface="+mn-ea"/>
                  <a:sym typeface="+mn-lt"/>
                </a:rPr>
                <a:t>0</a:t>
              </a:r>
              <a:r>
                <a:rPr lang="en-US" altLang="zh-CN" sz="2800" kern="0" dirty="0">
                  <a:solidFill>
                    <a:prstClr val="white"/>
                  </a:solidFill>
                  <a:cs typeface="+mn-ea"/>
                  <a:sym typeface="+mn-lt"/>
                </a:rPr>
                <a:t>2</a:t>
              </a:r>
              <a:endParaRPr lang="ko-KR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cs typeface="+mn-ea"/>
                  <a:sym typeface="+mn-lt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56908" cy="5143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44252" y="2390274"/>
            <a:ext cx="1772653" cy="300082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、点击“求职招聘”</a:t>
            </a:r>
            <a:endParaRPr lang="zh-CN" altLang="en-US" dirty="0" smtClean="0"/>
          </a:p>
        </p:txBody>
      </p:sp>
      <p:cxnSp>
        <p:nvCxnSpPr>
          <p:cNvPr id="22" name="直接箭头连接符 21"/>
          <p:cNvCxnSpPr/>
          <p:nvPr/>
        </p:nvCxnSpPr>
        <p:spPr>
          <a:xfrm rot="10800000" flipV="1">
            <a:off x="2229852" y="2695072"/>
            <a:ext cx="1066800" cy="4010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1499937" y="2935705"/>
            <a:ext cx="1026695" cy="601579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044"/>
          <a:stretch>
            <a:fillRect/>
          </a:stretch>
        </p:blipFill>
        <p:spPr>
          <a:xfrm>
            <a:off x="0" y="-1"/>
            <a:ext cx="4220308" cy="2601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2872">
            <a:off x="6385526" y="2888752"/>
            <a:ext cx="2605381" cy="2905131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 flipH="1">
            <a:off x="6924034" y="0"/>
            <a:ext cx="2354650" cy="591350"/>
            <a:chOff x="4900365" y="1224631"/>
            <a:chExt cx="2549273" cy="807077"/>
          </a:xfrm>
        </p:grpSpPr>
        <p:grpSp>
          <p:nvGrpSpPr>
            <p:cNvPr id="47" name="组合 46"/>
            <p:cNvGrpSpPr/>
            <p:nvPr/>
          </p:nvGrpSpPr>
          <p:grpSpPr>
            <a:xfrm>
              <a:off x="4900365" y="1224631"/>
              <a:ext cx="2549273" cy="807077"/>
              <a:chOff x="4041591" y="1550163"/>
              <a:chExt cx="2885561" cy="864389"/>
            </a:xfrm>
          </p:grpSpPr>
          <p:sp>
            <p:nvSpPr>
              <p:cNvPr id="51" name="等腰三角形 11"/>
              <p:cNvSpPr/>
              <p:nvPr/>
            </p:nvSpPr>
            <p:spPr>
              <a:xfrm rot="5400000">
                <a:off x="5130246" y="617647"/>
                <a:ext cx="857529" cy="2736282"/>
              </a:xfrm>
              <a:custGeom>
                <a:avLst/>
                <a:gdLst/>
                <a:ahLst/>
                <a:cxnLst/>
                <a:rect l="l" t="t" r="r" b="b"/>
                <a:pathLst>
                  <a:path w="936108" h="3544233">
                    <a:moveTo>
                      <a:pt x="0" y="3465329"/>
                    </a:moveTo>
                    <a:lnTo>
                      <a:pt x="0" y="528142"/>
                    </a:lnTo>
                    <a:lnTo>
                      <a:pt x="1" y="528142"/>
                    </a:lnTo>
                    <a:lnTo>
                      <a:pt x="468055" y="0"/>
                    </a:lnTo>
                    <a:lnTo>
                      <a:pt x="936108" y="528142"/>
                    </a:lnTo>
                    <a:lnTo>
                      <a:pt x="936105" y="528142"/>
                    </a:lnTo>
                    <a:lnTo>
                      <a:pt x="936105" y="3465329"/>
                    </a:lnTo>
                    <a:cubicBezTo>
                      <a:pt x="936105" y="3508906"/>
                      <a:pt x="900778" y="3544233"/>
                      <a:pt x="857201" y="3544233"/>
                    </a:cubicBezTo>
                    <a:lnTo>
                      <a:pt x="78905" y="3544233"/>
                    </a:lnTo>
                    <a:cubicBezTo>
                      <a:pt x="35328" y="3544233"/>
                      <a:pt x="0" y="3508906"/>
                      <a:pt x="0" y="3465329"/>
                    </a:cubicBezTo>
                    <a:close/>
                  </a:path>
                </a:pathLst>
              </a:custGeom>
              <a:solidFill>
                <a:srgbClr val="4996B8"/>
              </a:solidFill>
              <a:ln>
                <a:noFill/>
              </a:ln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等腰三角形 11"/>
              <p:cNvSpPr/>
              <p:nvPr/>
            </p:nvSpPr>
            <p:spPr>
              <a:xfrm rot="5400000">
                <a:off x="5272298" y="319456"/>
                <a:ext cx="424146" cy="2885559"/>
              </a:xfrm>
              <a:custGeom>
                <a:avLst/>
                <a:gdLst/>
                <a:ahLst/>
                <a:cxnLst/>
                <a:rect l="l" t="t" r="r" b="b"/>
                <a:pathLst>
                  <a:path w="424148" h="3403541">
                    <a:moveTo>
                      <a:pt x="0" y="3326738"/>
                    </a:moveTo>
                    <a:lnTo>
                      <a:pt x="0" y="467749"/>
                    </a:lnTo>
                    <a:lnTo>
                      <a:pt x="1" y="467749"/>
                    </a:lnTo>
                    <a:lnTo>
                      <a:pt x="424148" y="0"/>
                    </a:lnTo>
                    <a:lnTo>
                      <a:pt x="424148" y="3403541"/>
                    </a:lnTo>
                    <a:lnTo>
                      <a:pt x="78586" y="3403541"/>
                    </a:lnTo>
                    <a:cubicBezTo>
                      <a:pt x="35185" y="3403541"/>
                      <a:pt x="0" y="3369155"/>
                      <a:pt x="0" y="33267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400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flipH="1">
              <a:off x="5889252" y="1318708"/>
              <a:ext cx="0" cy="54636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153"/>
            <p:cNvSpPr/>
            <p:nvPr/>
          </p:nvSpPr>
          <p:spPr bwMode="auto">
            <a:xfrm>
              <a:off x="5173185" y="1237462"/>
              <a:ext cx="633804" cy="714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kern="0" dirty="0">
                  <a:solidFill>
                    <a:prstClr val="white"/>
                  </a:solidFill>
                  <a:cs typeface="+mn-ea"/>
                  <a:sym typeface="+mn-lt"/>
                </a:rPr>
                <a:t>0</a:t>
              </a:r>
              <a:r>
                <a:rPr lang="en-US" altLang="zh-CN" sz="2800" kern="0" dirty="0">
                  <a:solidFill>
                    <a:prstClr val="white"/>
                  </a:solidFill>
                  <a:cs typeface="+mn-ea"/>
                  <a:sym typeface="+mn-lt"/>
                </a:rPr>
                <a:t>3</a:t>
              </a:r>
              <a:endParaRPr lang="ko-KR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1"/>
            <p:cNvSpPr>
              <a:spLocks noChangeArrowheads="1"/>
            </p:cNvSpPr>
            <p:nvPr/>
          </p:nvSpPr>
          <p:spPr bwMode="auto">
            <a:xfrm>
              <a:off x="5032246" y="1304994"/>
              <a:ext cx="1999966" cy="63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kern="0" dirty="0">
                  <a:solidFill>
                    <a:prstClr val="white"/>
                  </a:solidFill>
                  <a:cs typeface="+mn-ea"/>
                  <a:sym typeface="+mn-lt"/>
                </a:rPr>
                <a:t>PART</a:t>
              </a:r>
              <a:endParaRPr lang="zh-CN" altLang="en-US" sz="2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" y="4445"/>
            <a:ext cx="9025890" cy="5184775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1371567" y="2986840"/>
            <a:ext cx="625642" cy="328863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419727" y="2205789"/>
            <a:ext cx="1331494" cy="300082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4</a:t>
            </a:r>
            <a:r>
              <a:rPr lang="zh-CN" altLang="en-US" b="1" dirty="0" smtClean="0"/>
              <a:t>、点击“注册”</a:t>
            </a:r>
            <a:endParaRPr lang="zh-CN" altLang="en-US" b="1" dirty="0" smtClean="0"/>
          </a:p>
        </p:txBody>
      </p:sp>
      <p:cxnSp>
        <p:nvCxnSpPr>
          <p:cNvPr id="23" name="直接箭头连接符 22"/>
          <p:cNvCxnSpPr/>
          <p:nvPr/>
        </p:nvCxnSpPr>
        <p:spPr>
          <a:xfrm rot="5400000">
            <a:off x="1568985" y="2628365"/>
            <a:ext cx="401052" cy="2085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or 749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or 750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or 751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or 752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or 753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or 754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or 755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or 756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or 757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or 758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or 759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or 760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" name="图片 34" descr="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43180"/>
            <a:ext cx="7578090" cy="5069840"/>
          </a:xfrm>
          <a:prstGeom prst="rect">
            <a:avLst/>
          </a:prstGeom>
        </p:spPr>
      </p:pic>
      <p:sp>
        <p:nvSpPr>
          <p:cNvPr id="36" name="椭圆 35"/>
          <p:cNvSpPr/>
          <p:nvPr/>
        </p:nvSpPr>
        <p:spPr>
          <a:xfrm>
            <a:off x="3002040" y="4582709"/>
            <a:ext cx="1524000" cy="530311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5020310" y="4201298"/>
            <a:ext cx="2421924" cy="300082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、点击“已阅读，下一步”</a:t>
            </a:r>
            <a:endParaRPr lang="zh-CN" altLang="en-US" dirty="0" smtClean="0"/>
          </a:p>
        </p:txBody>
      </p:sp>
      <p:cxnSp>
        <p:nvCxnSpPr>
          <p:cNvPr id="40" name="直接箭头连接符 39"/>
          <p:cNvCxnSpPr/>
          <p:nvPr/>
        </p:nvCxnSpPr>
        <p:spPr>
          <a:xfrm rot="10800000" flipV="1">
            <a:off x="4526111" y="4501686"/>
            <a:ext cx="494268" cy="2965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" y="123825"/>
            <a:ext cx="9001125" cy="48958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98136" y="1663175"/>
            <a:ext cx="2258685" cy="715581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</a:t>
            </a:r>
            <a:r>
              <a:rPr lang="zh-CN" altLang="en-US" dirty="0" smtClean="0"/>
              <a:t>、组织机构代码请输入营业执照右上角“统一社会信用代码”的第</a:t>
            </a:r>
            <a:r>
              <a:rPr lang="en-US" altLang="zh-CN" dirty="0" smtClean="0">
                <a:solidFill>
                  <a:srgbClr val="FF0000"/>
                </a:solidFill>
              </a:rPr>
              <a:t>9—17</a:t>
            </a:r>
            <a:r>
              <a:rPr lang="zh-CN" altLang="en-US" dirty="0" smtClean="0"/>
              <a:t>位。</a:t>
            </a:r>
            <a:endParaRPr lang="zh-CN" altLang="en-US" dirty="0" smtClean="0"/>
          </a:p>
        </p:txBody>
      </p:sp>
      <p:sp>
        <p:nvSpPr>
          <p:cNvPr id="31" name="椭圆 30"/>
          <p:cNvSpPr/>
          <p:nvPr/>
        </p:nvSpPr>
        <p:spPr>
          <a:xfrm>
            <a:off x="3188043" y="2075935"/>
            <a:ext cx="1614616" cy="436606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>
            <a:stCxn id="30" idx="1"/>
          </p:cNvCxnSpPr>
          <p:nvPr/>
        </p:nvCxnSpPr>
        <p:spPr>
          <a:xfrm rot="10800000" flipV="1">
            <a:off x="4835612" y="2020965"/>
            <a:ext cx="1662525" cy="2609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3216442" y="1596189"/>
            <a:ext cx="1796716" cy="360948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96778" y="1884946"/>
            <a:ext cx="1604211" cy="715581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、“单位类别”一律选择“杭州地区企事业单位”</a:t>
            </a:r>
            <a:endParaRPr lang="zh-CN" altLang="en-US" dirty="0" smtClean="0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1909011" y="1852863"/>
            <a:ext cx="1299410" cy="2245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3729789" y="4267200"/>
            <a:ext cx="1684422" cy="577516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264443" y="4090737"/>
            <a:ext cx="1475874" cy="507831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r>
              <a:rPr lang="zh-CN" altLang="en-US" dirty="0" smtClean="0"/>
              <a:t>、填完必填项后点击“下一步”</a:t>
            </a:r>
            <a:endParaRPr lang="zh-CN" altLang="en-US" dirty="0" smtClean="0"/>
          </a:p>
        </p:txBody>
      </p:sp>
      <p:cxnSp>
        <p:nvCxnSpPr>
          <p:cNvPr id="42" name="直接箭头连接符 41"/>
          <p:cNvCxnSpPr/>
          <p:nvPr/>
        </p:nvCxnSpPr>
        <p:spPr>
          <a:xfrm rot="10800000" flipV="1">
            <a:off x="5438274" y="4411578"/>
            <a:ext cx="826168" cy="1604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948131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199" y="1483895"/>
            <a:ext cx="2704587" cy="300082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9</a:t>
            </a:r>
            <a:r>
              <a:rPr lang="zh-CN" altLang="en-US" dirty="0" smtClean="0"/>
              <a:t>、“经办机构”选择“淳安县”</a:t>
            </a:r>
            <a:endParaRPr lang="zh-CN" altLang="en-US" dirty="0" smtClean="0"/>
          </a:p>
        </p:txBody>
      </p:sp>
      <p:sp>
        <p:nvSpPr>
          <p:cNvPr id="5" name="椭圆 4"/>
          <p:cNvSpPr/>
          <p:nvPr/>
        </p:nvSpPr>
        <p:spPr>
          <a:xfrm>
            <a:off x="930443" y="1355558"/>
            <a:ext cx="713873" cy="23261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rot="10800000">
            <a:off x="1692443" y="1467854"/>
            <a:ext cx="1804737" cy="1604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1242" y="3801979"/>
            <a:ext cx="4358886" cy="300082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</a:t>
            </a:r>
            <a:r>
              <a:rPr lang="zh-CN" altLang="en-US" dirty="0" smtClean="0"/>
              <a:t>、“隶属关系”选择“淳安县”。其他请按实际填写</a:t>
            </a:r>
            <a:endParaRPr lang="zh-CN" altLang="en-US" dirty="0" smtClean="0"/>
          </a:p>
        </p:txBody>
      </p:sp>
      <p:sp>
        <p:nvSpPr>
          <p:cNvPr id="12" name="椭圆 11"/>
          <p:cNvSpPr/>
          <p:nvPr/>
        </p:nvSpPr>
        <p:spPr>
          <a:xfrm>
            <a:off x="954505" y="3721768"/>
            <a:ext cx="818148" cy="288758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rot="10800000">
            <a:off x="1828800" y="3874168"/>
            <a:ext cx="1692442" cy="72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705852" y="4878805"/>
            <a:ext cx="1259305" cy="264695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304674" y="4459705"/>
            <a:ext cx="4172937" cy="300082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11</a:t>
            </a:r>
            <a:r>
              <a:rPr lang="zh-CN" altLang="en-US" dirty="0" smtClean="0"/>
              <a:t>、“地图标注”点击“获取”后操作请看下一步。</a:t>
            </a:r>
            <a:endParaRPr lang="zh-CN" altLang="en-US" dirty="0" smtClean="0"/>
          </a:p>
        </p:txBody>
      </p:sp>
      <p:cxnSp>
        <p:nvCxnSpPr>
          <p:cNvPr id="18" name="直接箭头连接符 17"/>
          <p:cNvCxnSpPr>
            <a:endCxn id="15" idx="6"/>
          </p:cNvCxnSpPr>
          <p:nvPr/>
        </p:nvCxnSpPr>
        <p:spPr>
          <a:xfrm rot="10800000" flipV="1">
            <a:off x="1965158" y="4628147"/>
            <a:ext cx="1283369" cy="3830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126782"/>
            <a:ext cx="8987353" cy="4806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9729" y="2069431"/>
            <a:ext cx="2526630" cy="1147011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</a:t>
            </a:r>
            <a:r>
              <a:rPr lang="zh-CN" altLang="en-US" dirty="0" smtClean="0"/>
              <a:t>、通过移动地图在地图上找到企业所在的大致位置，并在选择的位置上点击鼠标右键，会出现“在此设置经纬度”，左键点击“在此设置经纬度”。</a:t>
            </a:r>
            <a:endParaRPr lang="zh-CN" altLang="en-US" dirty="0" smtClean="0"/>
          </a:p>
        </p:txBody>
      </p:sp>
      <p:sp>
        <p:nvSpPr>
          <p:cNvPr id="6" name="椭圆 5"/>
          <p:cNvSpPr/>
          <p:nvPr/>
        </p:nvSpPr>
        <p:spPr>
          <a:xfrm>
            <a:off x="6328611" y="2975811"/>
            <a:ext cx="1138989" cy="36094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endCxn id="6" idx="2"/>
          </p:cNvCxnSpPr>
          <p:nvPr/>
        </p:nvCxnSpPr>
        <p:spPr>
          <a:xfrm>
            <a:off x="3938337" y="2935705"/>
            <a:ext cx="2390274" cy="2205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" y="33337"/>
            <a:ext cx="9115425" cy="5076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8358" y="842210"/>
            <a:ext cx="2871537" cy="1338828"/>
          </a:xfrm>
          <a:prstGeom prst="rect">
            <a:avLst/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13</a:t>
            </a:r>
            <a:r>
              <a:rPr lang="zh-CN" altLang="en-US" dirty="0" smtClean="0"/>
              <a:t>、先点击“浏览”选择图片，图片最好用</a:t>
            </a:r>
            <a:r>
              <a:rPr lang="en-US" altLang="zh-CN" dirty="0" smtClean="0"/>
              <a:t>jpg</a:t>
            </a:r>
            <a:r>
              <a:rPr lang="zh-CN" altLang="en-US" dirty="0" smtClean="0"/>
              <a:t>格式，大小要在</a:t>
            </a:r>
            <a:r>
              <a:rPr lang="en-US" altLang="zh-CN" dirty="0" smtClean="0"/>
              <a:t>2M</a:t>
            </a:r>
            <a:r>
              <a:rPr lang="zh-CN" altLang="en-US" dirty="0" smtClean="0"/>
              <a:t>以内，如果大于</a:t>
            </a:r>
            <a:r>
              <a:rPr lang="en-US" altLang="zh-CN" dirty="0" smtClean="0"/>
              <a:t>2M</a:t>
            </a:r>
            <a:r>
              <a:rPr lang="zh-CN" altLang="en-US" dirty="0" smtClean="0"/>
              <a:t>，可用美图秀秀或其他图片软件压缩下，选择好后需要点击“上传”。三张图片都上传好后点击“下一步”</a:t>
            </a:r>
            <a:endParaRPr lang="zh-CN" altLang="en-US" dirty="0" smtClean="0"/>
          </a:p>
        </p:txBody>
      </p:sp>
      <p:sp>
        <p:nvSpPr>
          <p:cNvPr id="8" name="椭圆 7"/>
          <p:cNvSpPr/>
          <p:nvPr/>
        </p:nvSpPr>
        <p:spPr>
          <a:xfrm>
            <a:off x="5702968" y="2302042"/>
            <a:ext cx="1195137" cy="1564105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rot="16200000" flipH="1">
            <a:off x="5297906" y="2322094"/>
            <a:ext cx="585537" cy="3208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630124613"/>
  <p:tag name="MH_LIBRARY" val="GRAPHIC"/>
</p:tagLst>
</file>

<file path=ppt/tags/tag2.xml><?xml version="1.0" encoding="utf-8"?>
<p:tagLst xmlns:p="http://schemas.openxmlformats.org/presentationml/2006/main">
  <p:tag name="MH" val="20160630124613"/>
  <p:tag name="MH_LIBRARY" val="GRAPHIC"/>
</p:tagLst>
</file>

<file path=ppt/tags/tag3.xml><?xml version="1.0" encoding="utf-8"?>
<p:tagLst xmlns:p="http://schemas.openxmlformats.org/presentationml/2006/main">
  <p:tag name="MH" val="20160630124613"/>
  <p:tag name="MH_LIBRARY" val="GRAPHIC"/>
</p:tagLst>
</file>

<file path=ppt/tags/tag4.xml><?xml version="1.0" encoding="utf-8"?>
<p:tagLst xmlns:p="http://schemas.openxmlformats.org/presentationml/2006/main">
  <p:tag name="MH" val="20160630124613"/>
  <p:tag name="MH_LIBRARY" val="GRAPHIC"/>
</p:tagLst>
</file>

<file path=ppt/tags/tag5.xml><?xml version="1.0" encoding="utf-8"?>
<p:tagLst xmlns:p="http://schemas.openxmlformats.org/presentationml/2006/main">
  <p:tag name="MH" val="20160630124613"/>
  <p:tag name="MH_LIBRARY" val="GRAPHIC"/>
</p:tagLst>
</file>

<file path=ppt/theme/theme1.xml><?xml version="1.0" encoding="utf-8"?>
<a:theme xmlns:a="http://schemas.openxmlformats.org/drawingml/2006/main" name="Office 主题​​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5875">
          <a:solidFill>
            <a:schemeClr val="bg2">
              <a:lumMod val="50000"/>
            </a:schemeClr>
          </a:solidFill>
        </a:ln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47BCA1"/>
      </a:hlink>
      <a:folHlink>
        <a:srgbClr val="FA8D7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25F0B"/>
      </a:accent1>
      <a:accent2>
        <a:srgbClr val="79D02A"/>
      </a:accent2>
      <a:accent3>
        <a:srgbClr val="325F0B"/>
      </a:accent3>
      <a:accent4>
        <a:srgbClr val="79D02A"/>
      </a:accent4>
      <a:accent5>
        <a:srgbClr val="325F0B"/>
      </a:accent5>
      <a:accent6>
        <a:srgbClr val="79D02A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646</Words>
  <Application>WPS 演示</Application>
  <PresentationFormat>全屏显示(16:9)</PresentationFormat>
  <Paragraphs>49</Paragraphs>
  <Slides>10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Office 主题​​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7054.pptx</dc:title>
  <dc:creator/>
  <cp:lastModifiedBy>Administrator</cp:lastModifiedBy>
  <cp:revision>2</cp:revision>
  <dcterms:created xsi:type="dcterms:W3CDTF">2017-06-10T17:24:00Z</dcterms:created>
  <dcterms:modified xsi:type="dcterms:W3CDTF">2017-11-13T03:14:01Z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